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3"/>
  </p:notesMasterIdLst>
  <p:sldIdLst>
    <p:sldId id="262" r:id="rId2"/>
    <p:sldId id="271" r:id="rId3"/>
    <p:sldId id="273" r:id="rId4"/>
    <p:sldId id="272" r:id="rId5"/>
    <p:sldId id="263" r:id="rId6"/>
    <p:sldId id="264" r:id="rId7"/>
    <p:sldId id="266" r:id="rId8"/>
    <p:sldId id="268" r:id="rId9"/>
    <p:sldId id="274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663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06E33"/>
    <a:srgbClr val="5684E3"/>
    <a:srgbClr val="C38472"/>
    <a:srgbClr val="E2F2F8"/>
    <a:srgbClr val="3FADE1"/>
    <a:srgbClr val="FD8540"/>
    <a:srgbClr val="E05727"/>
    <a:srgbClr val="DC7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0" autoAdjust="0"/>
    <p:restoredTop sz="78846"/>
  </p:normalViewPr>
  <p:slideViewPr>
    <p:cSldViewPr snapToGrid="0" snapToObjects="1">
      <p:cViewPr varScale="1">
        <p:scale>
          <a:sx n="81" d="100"/>
          <a:sy n="81" d="100"/>
        </p:scale>
        <p:origin x="78" y="150"/>
      </p:cViewPr>
      <p:guideLst>
        <p:guide pos="416"/>
        <p:guide pos="7242"/>
        <p:guide orient="horz" pos="663"/>
        <p:guide orient="horz" pos="709"/>
        <p:guide orient="horz" pos="392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9BD5E-C9D4-0640-AA07-A61F1FAC6718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FC39C-A897-974C-A4D1-319726DA2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83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0536" y="6333360"/>
            <a:ext cx="4114800" cy="365125"/>
          </a:xfrm>
          <a:prstGeom prst="rect">
            <a:avLst/>
          </a:prstGeom>
        </p:spPr>
        <p:txBody>
          <a:bodyPr lIns="128016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© 2018 VCC@SZU. All Rights Reserved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6252" y="1820849"/>
            <a:ext cx="5619749" cy="2187524"/>
          </a:xfrm>
        </p:spPr>
        <p:txBody>
          <a:bodyPr bIns="0" anchor="b">
            <a:normAutofit/>
          </a:bodyPr>
          <a:lstStyle>
            <a:lvl1pPr algn="l">
              <a:lnSpc>
                <a:spcPct val="100000"/>
              </a:lnSpc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965" y="4013562"/>
            <a:ext cx="5623035" cy="1655762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A63B63D-942B-F648-90C0-44388C9F27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6252" y="134534"/>
            <a:ext cx="1424697" cy="1424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9593820" y="1584458"/>
            <a:ext cx="3500107" cy="1065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3586" y="367219"/>
            <a:ext cx="8891751" cy="6123565"/>
          </a:xfrm>
        </p:spPr>
        <p:txBody>
          <a:bodyPr vert="eaVert" l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480640" y="5238537"/>
            <a:ext cx="2017659" cy="486833"/>
          </a:xfrm>
        </p:spPr>
        <p:txBody>
          <a:bodyPr/>
          <a:lstStyle/>
          <a:p>
            <a:fld id="{E29B65BC-2EC6-6640-9118-3890223F93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rot="5400000">
            <a:off x="10172076" y="807387"/>
            <a:ext cx="62020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54333" y="5601965"/>
            <a:ext cx="1456132" cy="336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609600" y="1066800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609600" y="1299599"/>
            <a:ext cx="109728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380999"/>
            <a:ext cx="10972800" cy="6096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76574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96400" y="63199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>
                <a:solidFill>
                  <a:srgbClr val="4C75A5"/>
                </a:solidFill>
              </a:defRPr>
            </a:lvl1pPr>
          </a:lstStyle>
          <a:p>
            <a:fld id="{54FD0A11-67B6-4E78-93E2-82CA3CC7F45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231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508" y="1597306"/>
            <a:ext cx="11096707" cy="42628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84" y="4202885"/>
            <a:ext cx="10875988" cy="1006747"/>
          </a:xfrm>
        </p:spPr>
        <p:txBody>
          <a:bodyPr bIns="0"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51" y="5216655"/>
            <a:ext cx="10871200" cy="8339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093" y="2003426"/>
            <a:ext cx="5544708" cy="38639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03426"/>
            <a:ext cx="5541264" cy="38639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093" y="469127"/>
            <a:ext cx="5885473" cy="7881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693" y="2003425"/>
            <a:ext cx="551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693" y="2827338"/>
            <a:ext cx="5511883" cy="30400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2003425"/>
            <a:ext cx="55153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27338"/>
            <a:ext cx="5513832" cy="30400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572493" y="1407382"/>
            <a:ext cx="975360" cy="1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6" y="2003425"/>
            <a:ext cx="6525337" cy="3857626"/>
          </a:xfrm>
        </p:spPr>
        <p:txBody>
          <a:bodyPr/>
          <a:lstStyle>
            <a:lvl1pPr marL="228600" indent="-228600">
              <a:tabLst/>
              <a:defRPr sz="1600"/>
            </a:lvl1pPr>
            <a:lvl2pPr marL="460375" indent="-230188">
              <a:tabLst/>
              <a:defRPr sz="1400"/>
            </a:lvl2pPr>
            <a:lvl3pPr marL="690563" indent="-230188">
              <a:tabLst/>
              <a:defRPr sz="1200"/>
            </a:lvl3pPr>
            <a:lvl4pPr marL="920750" indent="-230188">
              <a:tabLst/>
              <a:defRPr sz="1200"/>
            </a:lvl4pPr>
            <a:lvl5pPr marL="1150938" indent="-230188">
              <a:tabLst/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251" y="2003425"/>
            <a:ext cx="4295775" cy="3865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1" y="457201"/>
            <a:ext cx="5894916" cy="8001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694" y="457200"/>
            <a:ext cx="5885473" cy="8001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6" y="2003425"/>
            <a:ext cx="6525337" cy="385762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694" y="2003425"/>
            <a:ext cx="4286332" cy="3865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4" cy="6858000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85693" y="6362583"/>
            <a:ext cx="4114800" cy="342133"/>
          </a:xfrm>
          <a:prstGeom prst="rect">
            <a:avLst/>
          </a:prstGeom>
        </p:spPr>
        <p:txBody>
          <a:bodyPr vert="horz" lIns="128016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© 2019 VCCSZU. All Rights Reserved</a:t>
            </a:r>
            <a:endParaRPr lang="en-US" altLang="zh-CN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092" y="458076"/>
            <a:ext cx="8333006" cy="79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693" y="1715376"/>
            <a:ext cx="11212321" cy="4144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2761" y="6351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E29B65BC-2EC6-6640-9118-3890223F93F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25503" y="1486894"/>
            <a:ext cx="826936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14" y="1905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2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0375" indent="-230188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.AppleSystemUIFont" charset="-120"/>
        <a:buChar char="–"/>
        <a:tabLst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90563" indent="-230188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920750" indent="-230188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.AppleSystemUIFont" charset="-120"/>
        <a:buChar char="–"/>
        <a:tabLst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150938" indent="-230188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ssnerlab.org/projects/thies2015realtime.html" TargetMode="External"/><Relationship Id="rId2" Type="http://schemas.openxmlformats.org/officeDocument/2006/relationships/hyperlink" Target="https://niessnerlab.org/papers/2015/10face/thies2015realtim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en.wikipedia.org/wiki/Shortest_path_proble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jhu.edu/~misha/Spring16/06.pdf" TargetMode="External"/><Relationship Id="rId2" Type="http://schemas.openxmlformats.org/officeDocument/2006/relationships/hyperlink" Target="https://medium.com/@pascal.sommer.ch/a-gentle-introduction-to-the-convex-hull-problem-62dfcabee90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en.wikipedia.org/wiki/Polygon_triangula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cs.cmu.edu/courses/15-463/2011_fall/Lectures/morphing.pdf" TargetMode="External"/><Relationship Id="rId2" Type="http://schemas.openxmlformats.org/officeDocument/2006/relationships/hyperlink" Target="https://en.wikipedia.org/wiki/Morp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s.virginia.edu/~connelly/class/2014/comp_photo/proj2/poisson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hillipi.github.io/pix2pix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lygon_mesh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en.wikipedia.org/wiki/Point_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hoppe.com/poissonrecon.pdf" TargetMode="External"/><Relationship Id="rId5" Type="http://schemas.openxmlformats.org/officeDocument/2006/relationships/hyperlink" Target="http://graphics.stanford.edu/courses/cs468-10-fall/LectureSlides/04_Surface_Reconstruction.pdf" TargetMode="External"/><Relationship Id="rId4" Type="http://schemas.openxmlformats.org/officeDocument/2006/relationships/hyperlink" Target="http://graphics.stanford.edu/courses/cs468-10-fall/LectureSlides/03_Surface_Reconstruction.pdf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en.wikipedia.org/wiki/Polygon_mesh" TargetMode="External"/><Relationship Id="rId7" Type="http://schemas.openxmlformats.org/officeDocument/2006/relationships/hyperlink" Target="http://www.cs.jhu.edu/~misha/MyPapers/ToG13.pdf" TargetMode="External"/><Relationship Id="rId2" Type="http://schemas.openxmlformats.org/officeDocument/2006/relationships/hyperlink" Target="https://en.wikipedia.org/wiki/Point_clou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asondavies.com/maps/random-points/" TargetMode="External"/><Relationship Id="rId5" Type="http://schemas.openxmlformats.org/officeDocument/2006/relationships/hyperlink" Target="http://graphics.stanford.edu/courses/cs468-10-fall/LectureSlides/04_Surface_Reconstruction.pdf" TargetMode="External"/><Relationship Id="rId4" Type="http://schemas.openxmlformats.org/officeDocument/2006/relationships/hyperlink" Target="http://graphics.stanford.edu/courses/cs468-10-fall/LectureSlides/03_Surface_Reconstructio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Topics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Visual </a:t>
            </a:r>
            <a:r>
              <a:rPr lang="en-US" altLang="zh-CN" dirty="0"/>
              <a:t>C</a:t>
            </a:r>
            <a:r>
              <a:rPr lang="en-US" altLang="zh-CN" dirty="0" smtClean="0"/>
              <a:t>omputing Center, SZU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63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Hard: </a:t>
            </a:r>
            <a:r>
              <a:rPr lang="en-US" altLang="zh-CN" dirty="0" smtClean="0"/>
              <a:t>Expression </a:t>
            </a:r>
            <a:r>
              <a:rPr lang="en-US" altLang="zh-CN" dirty="0"/>
              <a:t>Transfer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Check this to see how to transfer one’s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expression to the other in real-time</a:t>
            </a:r>
            <a:r>
              <a:rPr lang="zh-CN" altLang="en-US" sz="2000" dirty="0" smtClean="0"/>
              <a:t>！</a:t>
            </a:r>
            <a:endParaRPr lang="en-US" altLang="zh-CN" sz="2000" dirty="0" smtClean="0">
              <a:hlinkClick r:id="rId2"/>
            </a:endParaRPr>
          </a:p>
          <a:p>
            <a:r>
              <a:rPr lang="en-US" altLang="zh-CN" sz="2000" dirty="0" smtClean="0">
                <a:hlinkClick r:id="rId2"/>
              </a:rPr>
              <a:t>https://niessnerlab.org/papers/2015/10face/thies2015realtime.pdf</a:t>
            </a:r>
            <a:endParaRPr lang="en-US" altLang="zh-CN" sz="2000" dirty="0" smtClean="0"/>
          </a:p>
          <a:p>
            <a:r>
              <a:rPr lang="en-US" altLang="zh-CN" sz="2000" dirty="0">
                <a:hlinkClick r:id="rId3"/>
              </a:rPr>
              <a:t>http://</a:t>
            </a:r>
            <a:r>
              <a:rPr lang="en-US" altLang="zh-CN" sz="2000" dirty="0" smtClean="0">
                <a:hlinkClick r:id="rId3"/>
              </a:rPr>
              <a:t>www.niessnerlab.org/projects/thies2015realtime.html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9</a:t>
            </a:fld>
            <a:endParaRPr lang="en-US"/>
          </a:p>
        </p:txBody>
      </p:sp>
      <p:pic>
        <p:nvPicPr>
          <p:cNvPr id="5" name="图片 4"/>
          <p:cNvPicPr/>
          <p:nvPr/>
        </p:nvPicPr>
        <p:blipFill rotWithShape="1">
          <a:blip r:embed="rId4"/>
          <a:srcRect r="957"/>
          <a:stretch/>
        </p:blipFill>
        <p:spPr>
          <a:xfrm>
            <a:off x="1000118" y="3165231"/>
            <a:ext cx="10045485" cy="31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8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 more…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3d reconstruction from 2d images</a:t>
            </a:r>
          </a:p>
          <a:p>
            <a:r>
              <a:rPr lang="en-US" altLang="zh-CN" dirty="0" smtClean="0"/>
              <a:t>pose estimation</a:t>
            </a:r>
          </a:p>
          <a:p>
            <a:r>
              <a:rPr lang="en-US" altLang="zh-CN" dirty="0" smtClean="0"/>
              <a:t>mesh editing</a:t>
            </a:r>
          </a:p>
          <a:p>
            <a:r>
              <a:rPr lang="en-US" altLang="zh-CN" dirty="0" smtClean="0"/>
              <a:t>texture synthesis</a:t>
            </a:r>
          </a:p>
          <a:p>
            <a:r>
              <a:rPr lang="en-US" altLang="zh-CN" dirty="0" smtClean="0"/>
              <a:t>…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7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Easy: shortest path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hlinkClick r:id="rId2"/>
              </a:rPr>
              <a:t>https://</a:t>
            </a:r>
            <a:r>
              <a:rPr lang="en-US" altLang="zh-CN" sz="1800" dirty="0" smtClean="0">
                <a:hlinkClick r:id="rId2"/>
              </a:rPr>
              <a:t>en.wikipedia.org/wiki/Shortest_path_problem</a:t>
            </a:r>
            <a:endParaRPr lang="en-US" altLang="zh-CN" sz="1800" dirty="0" smtClean="0"/>
          </a:p>
          <a:p>
            <a:endParaRPr lang="en-US" altLang="zh-CN" sz="1800" dirty="0" smtClean="0"/>
          </a:p>
          <a:p>
            <a:r>
              <a:rPr lang="en-US" altLang="zh-CN" sz="1800" dirty="0" smtClean="0"/>
              <a:t>Comparison of different shortest path algorithms</a:t>
            </a:r>
          </a:p>
          <a:p>
            <a:r>
              <a:rPr lang="en-US" altLang="zh-CN" sz="1800" dirty="0" smtClean="0"/>
              <a:t>Shortest path on graph with negative weights?</a:t>
            </a:r>
          </a:p>
          <a:p>
            <a:r>
              <a:rPr lang="en-US" altLang="zh-CN" sz="1800" dirty="0" smtClean="0"/>
              <a:t>Shortest path on planar graph? (HARD)</a:t>
            </a:r>
          </a:p>
          <a:p>
            <a:endParaRPr lang="en-US" altLang="zh-CN" sz="1800" dirty="0"/>
          </a:p>
          <a:p>
            <a:r>
              <a:rPr lang="en-US" altLang="zh-CN" sz="1800" dirty="0" smtClean="0"/>
              <a:t>Some algorithms of Shortest Path:</a:t>
            </a:r>
          </a:p>
          <a:p>
            <a:r>
              <a:rPr lang="en-US" altLang="zh-CN" sz="1800" dirty="0" err="1" smtClean="0"/>
              <a:t>Dijkstra</a:t>
            </a:r>
            <a:r>
              <a:rPr lang="en-US" altLang="zh-CN" sz="1800" dirty="0" smtClean="0"/>
              <a:t>, Bellman Ford, SPFA, A*, Floyd, etc..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1</a:t>
            </a:fld>
            <a:endParaRPr lang="en-US"/>
          </a:p>
        </p:txBody>
      </p:sp>
      <p:pic>
        <p:nvPicPr>
          <p:cNvPr id="4100" name="Picture 4" descr="Image result for shortest pa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5" y="4095091"/>
            <a:ext cx="307657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28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Easy: Convex Hull(</a:t>
            </a:r>
            <a:r>
              <a:rPr lang="zh-CN" altLang="en-US" dirty="0" smtClean="0"/>
              <a:t>凸包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2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/>
              <a:t>Given a point set, the </a:t>
            </a:r>
            <a:r>
              <a:rPr lang="en-US" altLang="zh-CN" sz="1800" b="1" dirty="0" smtClean="0"/>
              <a:t>convex hull </a:t>
            </a:r>
            <a:r>
              <a:rPr lang="en-US" altLang="zh-CN" sz="1800" dirty="0" smtClean="0"/>
              <a:t>of it</a:t>
            </a:r>
            <a:br>
              <a:rPr lang="en-US" altLang="zh-CN" sz="1800" dirty="0" smtClean="0"/>
            </a:br>
            <a:r>
              <a:rPr lang="en-US" altLang="zh-CN" sz="1800" dirty="0" smtClean="0"/>
              <a:t>is the smallest convex shape that contains</a:t>
            </a:r>
            <a:br>
              <a:rPr lang="en-US" altLang="zh-CN" sz="1800" dirty="0" smtClean="0"/>
            </a:br>
            <a:r>
              <a:rPr lang="en-US" altLang="zh-CN" sz="1800" dirty="0" smtClean="0"/>
              <a:t>the whole set</a:t>
            </a:r>
          </a:p>
          <a:p>
            <a:r>
              <a:rPr lang="en-US" altLang="zh-CN" sz="1800" dirty="0">
                <a:hlinkClick r:id="rId2"/>
              </a:rPr>
              <a:t>A gentle introduction to the convex hull </a:t>
            </a:r>
            <a:r>
              <a:rPr lang="en-US" altLang="zh-CN" sz="1800" dirty="0" smtClean="0">
                <a:hlinkClick r:id="rId2"/>
              </a:rPr>
              <a:t>problem</a:t>
            </a:r>
            <a:endParaRPr lang="en-US" altLang="zh-CN" sz="1800" dirty="0" smtClean="0"/>
          </a:p>
          <a:p>
            <a:r>
              <a:rPr lang="en-US" altLang="zh-CN" sz="1800" dirty="0" smtClean="0">
                <a:hlinkClick r:id="rId3"/>
              </a:rPr>
              <a:t>Various methods for solving convex hull problem</a:t>
            </a:r>
            <a:endParaRPr lang="en-US" altLang="zh-CN" sz="1800" dirty="0" smtClean="0"/>
          </a:p>
          <a:p>
            <a:r>
              <a:rPr lang="en-US" altLang="zh-CN" sz="1800" dirty="0" smtClean="0"/>
              <a:t>Methods: Naive, Graham Scan, Gift Warping etc.</a:t>
            </a:r>
          </a:p>
          <a:p>
            <a:endParaRPr lang="en-US" altLang="zh-CN" sz="1800" dirty="0"/>
          </a:p>
          <a:p>
            <a:r>
              <a:rPr lang="en-US" altLang="zh-CN" sz="1800" dirty="0" smtClean="0"/>
              <a:t>What about 3D convex hull? and N-D ?</a:t>
            </a: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7" name="Picture 2" descr="https://upload.wikimedia.org/wikipedia/commons/thumb/d/de/ConvexHull.svg/220px-ConvexHul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47" y="1748277"/>
            <a:ext cx="3224983" cy="257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38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092" y="458076"/>
            <a:ext cx="8997154" cy="799224"/>
          </a:xfrm>
        </p:spPr>
        <p:txBody>
          <a:bodyPr/>
          <a:lstStyle/>
          <a:p>
            <a:r>
              <a:rPr lang="en-US" altLang="zh-CN" dirty="0" smtClean="0"/>
              <a:t>Easy: Polygon Triangulation(</a:t>
            </a:r>
            <a:r>
              <a:rPr lang="zh-CN" altLang="en-US" dirty="0" smtClean="0"/>
              <a:t>三角化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A </a:t>
            </a:r>
            <a:r>
              <a:rPr lang="en-US" altLang="zh-CN" sz="1800" b="1" dirty="0"/>
              <a:t>triangulation</a:t>
            </a:r>
            <a:r>
              <a:rPr lang="en-US" altLang="zh-CN" sz="1800" dirty="0"/>
              <a:t> is a subdivision of a planar object into </a:t>
            </a:r>
            <a:r>
              <a:rPr lang="en-US" altLang="zh-CN" sz="1800" dirty="0" smtClean="0"/>
              <a:t>triangles</a:t>
            </a:r>
          </a:p>
          <a:p>
            <a:r>
              <a:rPr lang="en-US" altLang="zh-CN" sz="1800" dirty="0">
                <a:hlinkClick r:id="rId2"/>
              </a:rPr>
              <a:t>https://</a:t>
            </a:r>
            <a:r>
              <a:rPr lang="en-US" altLang="zh-CN" sz="1800" dirty="0" smtClean="0">
                <a:hlinkClick r:id="rId2"/>
              </a:rPr>
              <a:t>en.wikipedia.org/wiki/Polygon_triangulation</a:t>
            </a:r>
            <a:endParaRPr lang="en-US" altLang="zh-CN" sz="1800" dirty="0" smtClean="0"/>
          </a:p>
          <a:p>
            <a:r>
              <a:rPr lang="en-US" altLang="zh-CN" sz="1800" dirty="0" smtClean="0"/>
              <a:t>List three or more algorithms of polygon triangulation and compare their performance.</a:t>
            </a:r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Image result for polygon triangu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18" y="3645877"/>
            <a:ext cx="7420430" cy="26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95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Medium: </a:t>
            </a:r>
            <a:r>
              <a:rPr lang="en-US" altLang="zh-CN" dirty="0" smtClean="0"/>
              <a:t>Image morphing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Image morphing </a:t>
            </a:r>
            <a:r>
              <a:rPr lang="en-US" altLang="zh-CN" dirty="0"/>
              <a:t>is a special effect that changes one image </a:t>
            </a:r>
            <a:r>
              <a:rPr lang="en-US" altLang="zh-CN" dirty="0" smtClean="0"/>
              <a:t>into </a:t>
            </a:r>
            <a:r>
              <a:rPr lang="en-US" altLang="zh-CN" dirty="0"/>
              <a:t>another through a seamless </a:t>
            </a:r>
            <a:r>
              <a:rPr lang="en-US" altLang="zh-CN" dirty="0" smtClean="0"/>
              <a:t>transition.</a:t>
            </a:r>
            <a:endParaRPr lang="en-US" altLang="zh-CN" dirty="0" smtClean="0">
              <a:hlinkClick r:id="rId2"/>
            </a:endParaRPr>
          </a:p>
          <a:p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en.wikipedia.org/wiki/Morphing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graphics.cs.cmu.edu/courses/15-463/2011_fall/Lectures/morphing.pdf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4</a:t>
            </a:fld>
            <a:endParaRPr lang="en-US"/>
          </a:p>
        </p:txBody>
      </p:sp>
      <p:pic>
        <p:nvPicPr>
          <p:cNvPr id="5" name="图片 4" descr="C:\Users\cupwater\AppData\Roaming\Tencent\Users\223610590\TIM\WinTemp\RichOle\$GW5R)8{]QI{E)BLH{ZJ[[L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161" y="4487888"/>
            <a:ext cx="7061399" cy="186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98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091" y="458076"/>
            <a:ext cx="9372293" cy="799224"/>
          </a:xfrm>
        </p:spPr>
        <p:txBody>
          <a:bodyPr/>
          <a:lstStyle/>
          <a:p>
            <a:r>
              <a:rPr lang="en-US" altLang="zh-CN" dirty="0"/>
              <a:t>Medium: </a:t>
            </a:r>
            <a:r>
              <a:rPr lang="en-US" altLang="zh-CN" dirty="0" smtClean="0"/>
              <a:t>Seamless Image Editing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How to seamlessly place a region of an image to another?</a:t>
            </a:r>
          </a:p>
          <a:p>
            <a:r>
              <a:rPr lang="en-US" altLang="zh-CN" sz="2000" dirty="0" smtClean="0">
                <a:hlinkClick r:id="rId2"/>
              </a:rPr>
              <a:t>Poisson Image Editing</a:t>
            </a:r>
            <a:r>
              <a:rPr lang="en-US" altLang="zh-CN" sz="2000" dirty="0" smtClean="0"/>
              <a:t>, check this paper, write a summary and compare it with older methods.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5</a:t>
            </a:fld>
            <a:endParaRPr lang="en-US"/>
          </a:p>
        </p:txBody>
      </p:sp>
      <p:pic>
        <p:nvPicPr>
          <p:cNvPr id="5" name="图片 4" descr="C:\Users\cupwater\AppData\Roaming\Tencent\Users\223610590\TIM\WinTemp\RichOle\)$(E%ZO$L(L7E1`DM8KUY0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282" y="3156707"/>
            <a:ext cx="6273158" cy="3194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69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092" y="458076"/>
            <a:ext cx="9911554" cy="799224"/>
          </a:xfrm>
        </p:spPr>
        <p:txBody>
          <a:bodyPr/>
          <a:lstStyle/>
          <a:p>
            <a:pPr lvl="0"/>
            <a:r>
              <a:rPr lang="en-US" altLang="zh-CN" dirty="0" smtClean="0"/>
              <a:t>Medium: Image-to-image translation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https://phillipi.github.io/pix2pix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r>
              <a:rPr lang="en-US" altLang="zh-CN" dirty="0"/>
              <a:t>https://junyanz.github.io/CycleGAN/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2420"/>
          <a:stretch/>
        </p:blipFill>
        <p:spPr>
          <a:xfrm>
            <a:off x="837468" y="3094160"/>
            <a:ext cx="9696450" cy="30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1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092" y="458076"/>
            <a:ext cx="8586846" cy="799224"/>
          </a:xfrm>
        </p:spPr>
        <p:txBody>
          <a:bodyPr/>
          <a:lstStyle/>
          <a:p>
            <a:r>
              <a:rPr lang="en-US" altLang="zh-CN" dirty="0" smtClean="0"/>
              <a:t>Hard: Points to mesh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How computer stores geometry data? (points, mesh, voxels, implicit, grammar etc.) and how to convert one form to the other?</a:t>
            </a:r>
          </a:p>
          <a:p>
            <a:pPr marL="0" indent="0">
              <a:buNone/>
            </a:pPr>
            <a:r>
              <a:rPr lang="en-US" altLang="zh-CN" sz="2000" dirty="0" smtClean="0"/>
              <a:t>Please focus on how to convert point clouds to mesh surface.</a:t>
            </a:r>
            <a:endParaRPr lang="en-US" altLang="zh-CN" sz="2000" dirty="0" smtClean="0">
              <a:hlinkClick r:id="rId2"/>
            </a:endParaRPr>
          </a:p>
          <a:p>
            <a:r>
              <a:rPr lang="en-US" altLang="zh-CN" sz="1400" dirty="0" smtClean="0">
                <a:hlinkClick r:id="rId2"/>
              </a:rPr>
              <a:t>https</a:t>
            </a:r>
            <a:r>
              <a:rPr lang="en-US" altLang="zh-CN" sz="1400" dirty="0">
                <a:hlinkClick r:id="rId2"/>
              </a:rPr>
              <a:t>://</a:t>
            </a:r>
            <a:r>
              <a:rPr lang="en-US" altLang="zh-CN" sz="1400" dirty="0" smtClean="0">
                <a:hlinkClick r:id="rId2"/>
              </a:rPr>
              <a:t>en.wikipedia.org/wiki/Point_cloud</a:t>
            </a:r>
            <a:endParaRPr lang="en-US" altLang="zh-CN" sz="1400" dirty="0" smtClean="0"/>
          </a:p>
          <a:p>
            <a:r>
              <a:rPr lang="en-US" altLang="zh-CN" sz="1400" dirty="0">
                <a:hlinkClick r:id="rId3"/>
              </a:rPr>
              <a:t>https</a:t>
            </a:r>
            <a:r>
              <a:rPr lang="en-US" altLang="zh-CN" sz="1400" dirty="0" smtClean="0">
                <a:hlinkClick r:id="rId3"/>
              </a:rPr>
              <a:t>://en.wikipedia.org/wiki/Polygon_mesh</a:t>
            </a:r>
            <a:endParaRPr lang="en-US" altLang="zh-CN" sz="2000" dirty="0" smtClean="0"/>
          </a:p>
          <a:p>
            <a:r>
              <a:rPr lang="en-US" altLang="zh-CN" sz="1400" dirty="0">
                <a:hlinkClick r:id="rId4"/>
              </a:rPr>
              <a:t>http://</a:t>
            </a:r>
            <a:r>
              <a:rPr lang="en-US" altLang="zh-CN" sz="1400" dirty="0" smtClean="0">
                <a:hlinkClick r:id="rId4"/>
              </a:rPr>
              <a:t>graphics.stanford.edu/courses/cs468-10-fall/LectureSlides/03_Surface_Reconstruction.pdf</a:t>
            </a:r>
            <a:endParaRPr lang="en-US" altLang="zh-CN" sz="1400" dirty="0" smtClean="0"/>
          </a:p>
          <a:p>
            <a:r>
              <a:rPr lang="en-US" altLang="zh-CN" sz="1400" dirty="0">
                <a:hlinkClick r:id="rId5"/>
              </a:rPr>
              <a:t>http://</a:t>
            </a:r>
            <a:r>
              <a:rPr lang="en-US" altLang="zh-CN" sz="1400" dirty="0" smtClean="0">
                <a:hlinkClick r:id="rId5"/>
              </a:rPr>
              <a:t>graphics.stanford.edu/courses/cs468-10-fall/LectureSlides/04_Surface_Reconstruction.pdf</a:t>
            </a:r>
            <a:endParaRPr lang="en-US" altLang="zh-CN" sz="1400" dirty="0" smtClean="0"/>
          </a:p>
          <a:p>
            <a:r>
              <a:rPr lang="en-US" altLang="zh-CN" sz="1400" dirty="0">
                <a:hlinkClick r:id="rId6"/>
              </a:rPr>
              <a:t>http://</a:t>
            </a:r>
            <a:r>
              <a:rPr lang="en-US" altLang="zh-CN" sz="1400" dirty="0" smtClean="0">
                <a:hlinkClick r:id="rId6"/>
              </a:rPr>
              <a:t>hhoppe.com/poissonrecon.pdf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]OKDD1]44N$@}GBFQTUPO(J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3258217"/>
            <a:ext cx="5181600" cy="309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96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092" y="458076"/>
            <a:ext cx="8586846" cy="799224"/>
          </a:xfrm>
        </p:spPr>
        <p:txBody>
          <a:bodyPr/>
          <a:lstStyle/>
          <a:p>
            <a:r>
              <a:rPr lang="en-US" altLang="zh-CN" dirty="0" smtClean="0"/>
              <a:t>Hard: Mesh to points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How computer stores geometry data? (points, mesh, voxels, implicit, grammar etc.) and how to convert one form to the other?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Please focus on </a:t>
            </a:r>
            <a:r>
              <a:rPr lang="en-US" altLang="zh-CN" sz="2000" dirty="0" smtClean="0"/>
              <a:t>how </a:t>
            </a:r>
            <a:r>
              <a:rPr lang="en-US" altLang="zh-CN" sz="2000" dirty="0"/>
              <a:t>to </a:t>
            </a:r>
            <a:r>
              <a:rPr lang="en-US" altLang="zh-CN" sz="2000" dirty="0" smtClean="0"/>
              <a:t>generate point clouds from mesh surface.</a:t>
            </a:r>
            <a:endParaRPr lang="en-US" altLang="zh-CN" sz="2000" dirty="0" smtClean="0">
              <a:hlinkClick r:id="rId2"/>
            </a:endParaRPr>
          </a:p>
          <a:p>
            <a:r>
              <a:rPr lang="en-US" altLang="zh-CN" sz="1400" dirty="0" smtClean="0">
                <a:hlinkClick r:id="rId2"/>
              </a:rPr>
              <a:t>https</a:t>
            </a:r>
            <a:r>
              <a:rPr lang="en-US" altLang="zh-CN" sz="1400" dirty="0">
                <a:hlinkClick r:id="rId2"/>
              </a:rPr>
              <a:t>://</a:t>
            </a:r>
            <a:r>
              <a:rPr lang="en-US" altLang="zh-CN" sz="1400" dirty="0" smtClean="0">
                <a:hlinkClick r:id="rId2"/>
              </a:rPr>
              <a:t>en.wikipedia.org/wiki/Point_cloud</a:t>
            </a:r>
            <a:endParaRPr lang="en-US" altLang="zh-CN" sz="1400" dirty="0" smtClean="0"/>
          </a:p>
          <a:p>
            <a:r>
              <a:rPr lang="en-US" altLang="zh-CN" sz="1400" dirty="0">
                <a:hlinkClick r:id="rId3"/>
              </a:rPr>
              <a:t>https</a:t>
            </a:r>
            <a:r>
              <a:rPr lang="en-US" altLang="zh-CN" sz="1400" dirty="0" smtClean="0">
                <a:hlinkClick r:id="rId3"/>
              </a:rPr>
              <a:t>://en.wikipedia.org/wiki/Polygon_mesh</a:t>
            </a:r>
            <a:endParaRPr lang="en-US" altLang="zh-CN" sz="2000" dirty="0" smtClean="0"/>
          </a:p>
          <a:p>
            <a:r>
              <a:rPr lang="en-US" altLang="zh-CN" sz="1400" dirty="0">
                <a:hlinkClick r:id="rId4"/>
              </a:rPr>
              <a:t>http://</a:t>
            </a:r>
            <a:r>
              <a:rPr lang="en-US" altLang="zh-CN" sz="1400" dirty="0" smtClean="0">
                <a:hlinkClick r:id="rId4"/>
              </a:rPr>
              <a:t>graphics.stanford.edu/courses/cs468-10-fall/LectureSlides/03_Surface_Reconstruction.pdf</a:t>
            </a:r>
            <a:endParaRPr lang="en-US" altLang="zh-CN" sz="1400" dirty="0" smtClean="0"/>
          </a:p>
          <a:p>
            <a:r>
              <a:rPr lang="en-US" altLang="zh-CN" sz="1400" dirty="0">
                <a:hlinkClick r:id="rId5"/>
              </a:rPr>
              <a:t>http://</a:t>
            </a:r>
            <a:r>
              <a:rPr lang="en-US" altLang="zh-CN" sz="1400" dirty="0" smtClean="0">
                <a:hlinkClick r:id="rId5"/>
              </a:rPr>
              <a:t>graphics.stanford.edu/courses/cs468-10-fall/LectureSlides/04_Surface_Reconstruction.pdf</a:t>
            </a:r>
            <a:endParaRPr lang="en-US" altLang="zh-CN" sz="1400" dirty="0" smtClean="0"/>
          </a:p>
          <a:p>
            <a:r>
              <a:rPr lang="en-US" altLang="zh-CN" sz="1400" dirty="0">
                <a:hlinkClick r:id="rId6"/>
              </a:rPr>
              <a:t>https://www.jasondavies.com/maps/random-points</a:t>
            </a:r>
            <a:r>
              <a:rPr lang="en-US" altLang="zh-CN" sz="1400" dirty="0" smtClean="0">
                <a:hlinkClick r:id="rId6"/>
              </a:rPr>
              <a:t>/</a:t>
            </a:r>
            <a:endParaRPr lang="en-US" altLang="zh-CN" sz="1400" dirty="0" smtClean="0"/>
          </a:p>
          <a:p>
            <a:r>
              <a:rPr lang="en-US" altLang="zh-CN" sz="1400" dirty="0">
                <a:hlinkClick r:id="rId7"/>
              </a:rPr>
              <a:t>http://www.cs.jhu.edu/~</a:t>
            </a:r>
            <a:r>
              <a:rPr lang="en-US" altLang="zh-CN" sz="1400" dirty="0" smtClean="0">
                <a:hlinkClick r:id="rId7"/>
              </a:rPr>
              <a:t>misha/MyPapers/ToG13.pdf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65BC-2EC6-6640-9118-3890223F93F3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2" descr="Image result for poisson surface sampl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93250"/>
            <a:ext cx="6553200" cy="29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17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GRAPH 2018">
      <a:dk1>
        <a:srgbClr val="001E38"/>
      </a:dk1>
      <a:lt1>
        <a:srgbClr val="FFFFFF"/>
      </a:lt1>
      <a:dk2>
        <a:srgbClr val="001E38"/>
      </a:dk2>
      <a:lt2>
        <a:srgbClr val="FEFFFF"/>
      </a:lt2>
      <a:accent1>
        <a:srgbClr val="F3F3F2"/>
      </a:accent1>
      <a:accent2>
        <a:srgbClr val="C1D6D5"/>
      </a:accent2>
      <a:accent3>
        <a:srgbClr val="FDBC40"/>
      </a:accent3>
      <a:accent4>
        <a:srgbClr val="FF9738"/>
      </a:accent4>
      <a:accent5>
        <a:srgbClr val="F64641"/>
      </a:accent5>
      <a:accent6>
        <a:srgbClr val="001E38"/>
      </a:accent6>
      <a:hlink>
        <a:srgbClr val="F64642"/>
      </a:hlink>
      <a:folHlink>
        <a:srgbClr val="F6464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Aft>
            <a:spcPts val="6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12856</TotalTime>
  <Words>331</Words>
  <Application>Microsoft Office PowerPoint</Application>
  <PresentationFormat>宽屏</PresentationFormat>
  <Paragraphs>69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.AppleSystemUIFont</vt:lpstr>
      <vt:lpstr>黑体</vt:lpstr>
      <vt:lpstr>微软雅黑</vt:lpstr>
      <vt:lpstr>Arial</vt:lpstr>
      <vt:lpstr>Calibri</vt:lpstr>
      <vt:lpstr>Office Theme</vt:lpstr>
      <vt:lpstr>Topics</vt:lpstr>
      <vt:lpstr>Easy: shortest path</vt:lpstr>
      <vt:lpstr>Easy: Convex Hull(凸包)</vt:lpstr>
      <vt:lpstr>Easy: Polygon Triangulation(三角化)</vt:lpstr>
      <vt:lpstr>Medium: Image morphing</vt:lpstr>
      <vt:lpstr>Medium: Seamless Image Editing</vt:lpstr>
      <vt:lpstr>Medium: Image-to-image translation</vt:lpstr>
      <vt:lpstr>Hard: Points to mesh</vt:lpstr>
      <vt:lpstr>Hard: Mesh to points</vt:lpstr>
      <vt:lpstr>Hard: Expression Transfer</vt:lpstr>
      <vt:lpstr>And more…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Rocio Hernandez</dc:creator>
  <cp:lastModifiedBy>Yan Xingguang</cp:lastModifiedBy>
  <cp:revision>383</cp:revision>
  <dcterms:created xsi:type="dcterms:W3CDTF">2017-07-26T18:20:52Z</dcterms:created>
  <dcterms:modified xsi:type="dcterms:W3CDTF">2019-03-01T14:19:12Z</dcterms:modified>
</cp:coreProperties>
</file>